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19"/>
  </p:notesMasterIdLst>
  <p:sldIdLst>
    <p:sldId id="283" r:id="rId2"/>
    <p:sldId id="270" r:id="rId3"/>
    <p:sldId id="259" r:id="rId4"/>
    <p:sldId id="272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57" r:id="rId17"/>
    <p:sldId id="262" r:id="rId18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87971" autoAdjust="0"/>
  </p:normalViewPr>
  <p:slideViewPr>
    <p:cSldViewPr snapToGrid="0">
      <p:cViewPr varScale="1">
        <p:scale>
          <a:sx n="71" d="100"/>
          <a:sy n="71" d="100"/>
        </p:scale>
        <p:origin x="13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1C0CD-F6A2-4EC1-A74E-340ABBAA3C80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39FF8-827C-4E5C-9346-999F3EFAAC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356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el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mundo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existen aproximadamente 370 millones de personas que son integrantes de pueblos indígenas, y que ocupan el 20% de la superficie del planeta. Se estima que estas personas dan forma a 5.000 culturas indígenas distintas. Por ello, los pueblos indígenas constituyen la mayor parte de la </a:t>
            </a:r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diversidad cultural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mundo, aunque representen una minoría numérica (UNPFII, 2010).</a:t>
            </a:r>
          </a:p>
          <a:p>
            <a:endParaRPr lang="es-AR" dirty="0"/>
          </a:p>
          <a:p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el año 2010, se estima que</a:t>
            </a:r>
            <a:r>
              <a:rPr lang="es-A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</a:t>
            </a:r>
            <a:r>
              <a:rPr lang="es-A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América Latina </a:t>
            </a: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vivían</a:t>
            </a:r>
            <a:r>
              <a:rPr lang="es-A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cerca de 45 millones de personas integrantes de pueblos indígenas, lo que representa 8,3 % de la población de la región. Estos</a:t>
            </a:r>
            <a:r>
              <a:rPr lang="es-A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s-AR" dirty="0"/>
              <a:t>caracterizan por su amplia </a:t>
            </a:r>
            <a:r>
              <a:rPr lang="es-AR" b="1" dirty="0"/>
              <a:t>diversidad demográfica, social, territorial y política</a:t>
            </a:r>
            <a:r>
              <a:rPr lang="es-AR" dirty="0"/>
              <a:t>.  </a:t>
            </a: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esta región se</a:t>
            </a:r>
            <a:r>
              <a:rPr lang="es-A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encuentran 826 diferentes pueblos indígenas, más otros 200 que se encuentran en aislamiento voluntario. Los países con mayor cantidad de pueblos indígenas son Brasil, Colombia, Perú, México y Bolivia. A su vez, los países de América Latina con mayor porcentaje de población perteneciente a pueblos indígenas, son Bolivia (62%), Guatemala (41%), Perú (24%) y México (17%).</a:t>
            </a:r>
          </a:p>
          <a:p>
            <a:endParaRPr lang="es-A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 pueblos, que se enfrentan a muy </a:t>
            </a:r>
            <a:r>
              <a:rPr lang="es-A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diversos problemas, como la discriminación sistemática, la negación de sus derechos a la tierra y a los territorios y un acceso insuficiente a servicios esenciales, sufren sistemáticamente la estigmatización de su identidad cultural y la falta de respeto y de reconocimiento a su patrimonio y sus valores</a:t>
            </a: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“Los pueblos indígenas padecen las consecuencias de la injusticia histórica, a saber la colonización, la desposesión de sus tierras, territorios y recursos, la opresión y la discriminación, así como la falta de control de sus propios modos de vida. Los Estados coloniales y modernos, en la búsqueda del crecimiento económico, les han denegado ampliamente su derecho al desarrollo. De resultas de ello, los pueblos indígenas suelen perder ante actores más poderosos y se convierten en los grupos más empobrecidos de sus países.” (UNPFII, 2010).</a:t>
            </a:r>
          </a:p>
          <a:p>
            <a:endParaRPr lang="es-A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39FF8-827C-4E5C-9346-999F3EFAAC26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0234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Ante la</a:t>
            </a:r>
            <a:r>
              <a:rPr lang="es-AR" baseline="0" dirty="0"/>
              <a:t> situación descripta, 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pueblos indígenas han liderado una persistente </a:t>
            </a:r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lucha por la defensa y el reconocimiento de sus derechos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Como resultado de este proceso de movilización y reconocimiento, en las últimas décadas se han producido notables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avances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que pueden constatarse en el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Convenio 169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sobre Pueblos Indígenas y Tribales de la OIT (1989),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Declaración de las Naciones Unidas sobre los Derechos de los Pueblos Indígenas (DNUDPI, 2007), 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la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Conferencia Mundial sobre Pueblos Indígenas (CMPI, 2014). 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dos primeras constituyen herramientas internacionales que contribuyen a definir y consolidar un </a:t>
            </a:r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estándar mínimo de derechos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los pueblos indígenas, que es obligatorio para los Estados, y que se articula con cinco dimensiones: la no discriminación; el desarrollo y el bienestar social; la integridad cultural; la propiedad, uso, control y acceso a las tierras, territorios y recursos naturales; y la participación política (CELADE/CEPAL, UNPFII y ECMIA, 2014). A su vez, la CMPI define un marco de referencia para la acción que reafirma el compromiso de los Estados de trabajar con los pueblos indígenas, respetando sus derechos y aplicando la DNUDPI.</a:t>
            </a:r>
          </a:p>
          <a:p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Asimismo, en la CMPI se establecen lineamientos relevantes respecto al </a:t>
            </a:r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desarrollo sostenible en los pueblos indígenas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que son adoptados por la Asamblea General de la ONU, al igual que en Río+20. Más precisamente, en esta Conferencia, el documento final adoptado afirma que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pueblos indígenas tienen derecho a determinar y elaborar las prioridades y estrategias para el ejercicio de su derecho al desarrollo (Párrafo 33).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También se compromete a dar la debida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atención a todos los derechos de los pueblos indígenas en la elaboración de la agenda de desarrollo Post-2015 (Párrafo 37).</a:t>
            </a:r>
          </a:p>
          <a:p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esta manera, la CMPI se alinea con el documento final de Rio+20, “El futuro que queremos”, que en el apartado 49 reconoce la “…</a:t>
            </a:r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importancia de la participación de los pueblos indígenas en el logro del desarrollo sostenible" 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la</a:t>
            </a:r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"…importancia de la Declaración de las Naciones Unidas sobre los Derechos de los Pueblos Indígenas en el contexto de la aplicación a nivel mundial, regional, nacional y sub-nacional de las estrategias de desarrollo sostenible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."</a:t>
            </a:r>
          </a:p>
          <a:p>
            <a:pPr marL="0" indent="0">
              <a:buFontTx/>
              <a:buNone/>
            </a:pPr>
            <a:endParaRPr lang="es-AR" dirty="0"/>
          </a:p>
          <a:p>
            <a:pPr marL="0" indent="0">
              <a:buFontTx/>
              <a:buNone/>
            </a:pPr>
            <a:r>
              <a:rPr lang="es-AR" dirty="0"/>
              <a:t>En el marco del desarrollo</a:t>
            </a:r>
            <a:r>
              <a:rPr lang="es-AR" baseline="0" dirty="0"/>
              <a:t> sostenible, para los pueblos indígenas continúan siendo </a:t>
            </a:r>
            <a:r>
              <a:rPr lang="es-AR" b="1" baseline="0" dirty="0"/>
              <a:t>desafíos</a:t>
            </a:r>
            <a:r>
              <a:rPr lang="es-AR" baseline="0" dirty="0"/>
              <a:t> reducir las desigualdades y la inequidad, lograr el consentimiento libre, previo e informado, aumentar el reconocimiento de los derechos individuales y colectivos, entre tantos otros. </a:t>
            </a:r>
            <a:endParaRPr lang="es-AR" dirty="0"/>
          </a:p>
          <a:p>
            <a:pPr marL="171450" indent="-171450">
              <a:buFontTx/>
              <a:buChar char="-"/>
            </a:pPr>
            <a:endParaRPr lang="es-AR" dirty="0"/>
          </a:p>
          <a:p>
            <a:pPr marL="171450" indent="-171450">
              <a:buFontTx/>
              <a:buChar char="-"/>
            </a:pPr>
            <a:r>
              <a:rPr lang="es-AR" dirty="0"/>
              <a:t>Los ODS son una</a:t>
            </a:r>
            <a:r>
              <a:rPr lang="es-AR" baseline="0" dirty="0"/>
              <a:t> nueva oportunidad, </a:t>
            </a:r>
            <a:r>
              <a:rPr lang="es-AR" dirty="0"/>
              <a:t>son la base</a:t>
            </a:r>
            <a:r>
              <a:rPr lang="es-AR" baseline="0" dirty="0"/>
              <a:t> de la nueva agenda global, para lograr un mundo que crezca “sin dejar a nadie atrás”. </a:t>
            </a:r>
          </a:p>
          <a:p>
            <a:pPr marL="171450" indent="-171450">
              <a:buFontTx/>
              <a:buChar char="-"/>
            </a:pPr>
            <a:r>
              <a:rPr lang="es-AR" baseline="0" dirty="0"/>
              <a:t>Se diseñaron para superar limitaciones de los ODM: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AR" baseline="0" dirty="0"/>
              <a:t>General: en los ODM hubo falta de integración de las dimensiones sociales, económicas y ambientales del crecimiento sostenible.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AR" baseline="0" dirty="0"/>
              <a:t>Específico: en los ODM hubo falta de reconocimiento de actores sociales para la definición de las metas e indicadores. Esto último fue notorio respecto a los pueblos indígenas.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baseline="0" dirty="0"/>
              <a:t>Actualmente, para los pueblos indígenas, los ejes de los ODS deben girar en torno a la </a:t>
            </a:r>
            <a:r>
              <a:rPr lang="es-AR" b="1" baseline="0" dirty="0"/>
              <a:t>inclusión, visibilización y participación </a:t>
            </a:r>
            <a:r>
              <a:rPr lang="es-AR" baseline="0" dirty="0"/>
              <a:t>de sus integrantes, en la aplicación de </a:t>
            </a:r>
            <a:r>
              <a:rPr lang="es-AR" b="1" baseline="0" dirty="0"/>
              <a:t>planes de acción nacionales</a:t>
            </a:r>
            <a:r>
              <a:rPr lang="es-AR" baseline="0" dirty="0"/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AR" baseline="0" dirty="0"/>
          </a:p>
          <a:p>
            <a:r>
              <a:rPr lang="es-AR" sz="2000" dirty="0"/>
              <a:t>En el marco de la CMPI y Río+20,</a:t>
            </a:r>
            <a:r>
              <a:rPr lang="es-AR" sz="2000" baseline="0" dirty="0"/>
              <a:t> se establecieron una serie de compromisos que debían reflejarse adecuadamente en los ODS y la Agenda final de Desarrollo Post-2015, como </a:t>
            </a:r>
            <a:r>
              <a:rPr lang="es-AR" sz="2000" b="1" baseline="0" dirty="0"/>
              <a:t>temas prioritarios, </a:t>
            </a:r>
            <a:r>
              <a:rPr lang="es-AR" sz="2000" b="0" baseline="0" dirty="0"/>
              <a:t>con</a:t>
            </a:r>
            <a:r>
              <a:rPr lang="es-AR" sz="2000" baseline="0" dirty="0"/>
              <a:t> sus respectivos indicadores. </a:t>
            </a:r>
          </a:p>
          <a:p>
            <a:endParaRPr lang="es-AR" sz="2000" baseline="0" dirty="0"/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seis temáticas definidas como prioritarias por los pueblos indígenas han sido organizadas en esta propuesta según dos dimensiones. La primera incluye dos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ámbitos que deben estar presentes transversalmente 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la formulación e implementación de todos los indicadores ODS: </a:t>
            </a: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)- Desagregación de los datos según condición étnica y </a:t>
            </a:r>
          </a:p>
          <a:p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2)- Medidas especiales para los pueblos indígenas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segunda dimensión de refiere a </a:t>
            </a:r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temas prioritarios 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los pueblos indígenas, que cuentan con una expresión específica en términos de indicadores: </a:t>
            </a:r>
          </a:p>
          <a:p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1)- Tierras, territorios y recursos, </a:t>
            </a:r>
          </a:p>
          <a:p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2)- Consentimiento Libre, Previo e Informado (CLPI), </a:t>
            </a:r>
          </a:p>
          <a:p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3)- El acceso a mecanismos de justicia y reparación, </a:t>
            </a:r>
          </a:p>
          <a:p>
            <a:r>
              <a:rPr lang="es-A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4)- Participación y representación en la toma de decisiones y en los órganos competentes.</a:t>
            </a:r>
          </a:p>
          <a:p>
            <a:endParaRPr lang="es-A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aseline="0" dirty="0"/>
              <a:t>Los indicadores propuestos no fueron incluidos entre las medidas de ODS, pero pueden ser contempladas a nivel nacional…</a:t>
            </a:r>
          </a:p>
          <a:p>
            <a:endParaRPr lang="es-A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AR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39FF8-827C-4E5C-9346-999F3EFAAC26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6911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39FF8-827C-4E5C-9346-999F3EFAAC26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5044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197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2"/>
          <a:stretch/>
        </p:blipFill>
        <p:spPr>
          <a:xfrm>
            <a:off x="8087932" y="112566"/>
            <a:ext cx="808792" cy="91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0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275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207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867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5225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085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2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030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281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2174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5415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1266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1034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5691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65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55746-209F-42BF-9D00-76C48D5377DE}" type="datetimeFigureOut">
              <a:rPr lang="es-AR" smtClean="0"/>
              <a:t>9/4/2019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6133FB-347E-4397-BC73-CDD1761E4FA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905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95" y="497539"/>
            <a:ext cx="8108577" cy="6508377"/>
          </a:xfrm>
        </p:spPr>
        <p:txBody>
          <a:bodyPr/>
          <a:lstStyle/>
          <a:p>
            <a:pPr algn="ctr"/>
            <a:r>
              <a:rPr lang="es-ES" dirty="0" smtClean="0"/>
              <a:t>BACHILLERATO GENERAL EDZNA</a:t>
            </a:r>
            <a:r>
              <a:rPr lang="es-ES" dirty="0" smtClean="0"/>
              <a:t>    c.ct.21EBH09321              </a:t>
            </a:r>
            <a:r>
              <a:rPr lang="es-ES" dirty="0" err="1" smtClean="0"/>
              <a:t>ALUMNO.lucio</a:t>
            </a:r>
            <a:r>
              <a:rPr lang="es-ES" dirty="0" smtClean="0"/>
              <a:t> </a:t>
            </a:r>
            <a:r>
              <a:rPr lang="es-ES" dirty="0" err="1" smtClean="0"/>
              <a:t>perez</a:t>
            </a:r>
            <a:r>
              <a:rPr lang="es-ES" dirty="0" smtClean="0"/>
              <a:t> </a:t>
            </a:r>
            <a:r>
              <a:rPr lang="es-ES" dirty="0" err="1" smtClean="0"/>
              <a:t>gutierrez</a:t>
            </a:r>
            <a:r>
              <a:rPr lang="es-ES" dirty="0" smtClean="0"/>
              <a:t> </a:t>
            </a:r>
            <a:r>
              <a:rPr lang="es-ES" dirty="0" smtClean="0"/>
              <a:t>MATERIA. </a:t>
            </a:r>
            <a:r>
              <a:rPr lang="es-ES" dirty="0" smtClean="0"/>
              <a:t>taller de medios de comunicació</a:t>
            </a:r>
            <a:r>
              <a:rPr lang="es-ES" dirty="0" smtClean="0"/>
              <a:t>n                                TEMA. DERECHOS INDIGENAS</a:t>
            </a:r>
            <a:r>
              <a:rPr lang="es-ES" smtClean="0"/>
              <a:t/>
            </a:r>
            <a:br>
              <a:rPr lang="es-ES" smtClean="0"/>
            </a:br>
            <a:r>
              <a:rPr lang="es-ES" smtClean="0"/>
              <a:t>DOCENTE.ARALIA </a:t>
            </a:r>
            <a:r>
              <a:rPr lang="es-ES" dirty="0" smtClean="0"/>
              <a:t>KATINA LECONA DIAZ                      GRADO .</a:t>
            </a:r>
            <a:r>
              <a:rPr lang="es-ES" smtClean="0"/>
              <a:t>3 GRADO                           </a:t>
            </a:r>
            <a:r>
              <a:rPr lang="es-ES" dirty="0" smtClean="0"/>
              <a:t>2019 -2020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0231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B97F02-FFF9-41C1-A3AC-9050C59A0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532" y="112735"/>
            <a:ext cx="7886700" cy="1857733"/>
          </a:xfrm>
          <a:solidFill>
            <a:srgbClr val="318B6F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x-none" sz="3600" dirty="0" smtClean="0">
                <a:solidFill>
                  <a:schemeClr val="bg1"/>
                </a:solidFill>
              </a:rPr>
              <a:t>Derechos </a:t>
            </a:r>
            <a:r>
              <a:rPr lang="x-none" sz="3600" dirty="0">
                <a:solidFill>
                  <a:schemeClr val="bg1"/>
                </a:solidFill>
              </a:rPr>
              <a:t>Humanos, Derecho de los Pueblos Indígenas y ODS</a:t>
            </a:r>
          </a:p>
          <a:p>
            <a:pPr marL="0" indent="0" algn="ctr">
              <a:buNone/>
            </a:pPr>
            <a:r>
              <a:rPr lang="x-none" sz="3600" dirty="0">
                <a:solidFill>
                  <a:schemeClr val="bg1"/>
                </a:solidFill>
              </a:rPr>
              <a:t>Una necesaria </a:t>
            </a:r>
            <a:r>
              <a:rPr lang="x-none" sz="3600" dirty="0" smtClean="0">
                <a:solidFill>
                  <a:schemeClr val="bg1"/>
                </a:solidFill>
              </a:rPr>
              <a:t>armonización</a:t>
            </a:r>
            <a:endParaRPr lang="x-none" sz="3600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" t="6051" b="17396"/>
          <a:stretch/>
        </p:blipFill>
        <p:spPr>
          <a:xfrm>
            <a:off x="669701" y="2240924"/>
            <a:ext cx="8474299" cy="46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4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6398" y="448416"/>
            <a:ext cx="7990915" cy="994172"/>
          </a:xfrm>
        </p:spPr>
        <p:txBody>
          <a:bodyPr>
            <a:normAutofit fontScale="90000"/>
          </a:bodyPr>
          <a:lstStyle/>
          <a:p>
            <a:r>
              <a:rPr lang="es-AR" b="1" dirty="0">
                <a:solidFill>
                  <a:srgbClr val="318B6F"/>
                </a:solidFill>
              </a:rPr>
              <a:t>Pueblos indígenas de ALyC </a:t>
            </a:r>
            <a:br>
              <a:rPr lang="es-AR" b="1" dirty="0">
                <a:solidFill>
                  <a:srgbClr val="318B6F"/>
                </a:solidFill>
              </a:rPr>
            </a:br>
            <a:r>
              <a:rPr lang="es-AR" b="1" dirty="0">
                <a:solidFill>
                  <a:srgbClr val="318B6F"/>
                </a:solidFill>
              </a:rPr>
              <a:t>cuántos, dónde y cómo vivimos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7" b="18033"/>
          <a:stretch/>
        </p:blipFill>
        <p:spPr>
          <a:xfrm>
            <a:off x="669701" y="1764406"/>
            <a:ext cx="4487810" cy="4390451"/>
          </a:xfrm>
        </p:spPr>
      </p:pic>
      <p:sp>
        <p:nvSpPr>
          <p:cNvPr id="6" name="CuadroTexto 5"/>
          <p:cNvSpPr txBox="1"/>
          <p:nvPr/>
        </p:nvSpPr>
        <p:spPr>
          <a:xfrm>
            <a:off x="5273208" y="1764406"/>
            <a:ext cx="3544105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50" dirty="0">
                <a:latin typeface="+mj-lt"/>
              </a:rPr>
              <a:t>“Los pueblos indígenas padecen las consecuencias de la injusticia histórica, a saber la colonización, la desposesión de sus tierras, territorios y recursos, la opresión y la discriminación, así como la falta de control de sus propios modos de vida. Los Estados coloniales y modernos, en la búsqueda del crecimiento económico, les han denegado ampliamente su derecho al desarrollo. De </a:t>
            </a:r>
            <a:r>
              <a:rPr lang="es-AR" sz="1650" dirty="0" smtClean="0">
                <a:latin typeface="+mj-lt"/>
              </a:rPr>
              <a:t>resultado </a:t>
            </a:r>
            <a:r>
              <a:rPr lang="es-AR" sz="1650" dirty="0">
                <a:latin typeface="+mj-lt"/>
              </a:rPr>
              <a:t>de ello, los pueblos indígenas suelen perder ante actores más poderosos y se convierten en los grupos más empobrecidos de sus países.” (UNPFII, 2010).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370367" y="5900941"/>
            <a:ext cx="13114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Fuente</a:t>
            </a:r>
            <a:r>
              <a:rPr lang="es-A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CEPAL, 2016</a:t>
            </a:r>
          </a:p>
        </p:txBody>
      </p:sp>
    </p:spTree>
    <p:extLst>
      <p:ext uri="{BB962C8B-B14F-4D97-AF65-F5344CB8AC3E}">
        <p14:creationId xmlns:p14="http://schemas.microsoft.com/office/powerpoint/2010/main" val="175371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4D445A-DD25-4260-B9FC-94022404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310" y="500062"/>
            <a:ext cx="7382009" cy="1325563"/>
          </a:xfrm>
        </p:spPr>
        <p:txBody>
          <a:bodyPr>
            <a:normAutofit/>
          </a:bodyPr>
          <a:lstStyle/>
          <a:p>
            <a:r>
              <a:rPr lang="x-none" b="1" dirty="0">
                <a:solidFill>
                  <a:srgbClr val="318B6F"/>
                </a:solidFill>
              </a:rPr>
              <a:t>Declaración ONU, El Futuro que queremos </a:t>
            </a:r>
            <a:r>
              <a:rPr lang="x-none" b="1" dirty="0" smtClean="0">
                <a:solidFill>
                  <a:srgbClr val="318B6F"/>
                </a:solidFill>
              </a:rPr>
              <a:t>2012</a:t>
            </a:r>
            <a:endParaRPr lang="x-none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0067F5-3C49-49C6-844C-F0EAEF8EB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310" y="1825625"/>
            <a:ext cx="748503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x-none" dirty="0"/>
          </a:p>
          <a:p>
            <a:pPr marL="0" indent="0" algn="just">
              <a:buNone/>
            </a:pPr>
            <a:r>
              <a:rPr lang="x-none" dirty="0"/>
              <a:t>Los Estados reconocen la importancia de los </a:t>
            </a:r>
            <a:r>
              <a:rPr lang="x-none" u="sng" dirty="0"/>
              <a:t>instrumentos de derechos humanos</a:t>
            </a:r>
            <a:r>
              <a:rPr lang="x-none" dirty="0"/>
              <a:t>, así como la </a:t>
            </a:r>
            <a:r>
              <a:rPr lang="x-none" u="sng" dirty="0"/>
              <a:t>participación de los pueblos indígenas </a:t>
            </a:r>
            <a:r>
              <a:rPr lang="x-none" dirty="0"/>
              <a:t>en el logro del desarrollo sostenible y la relevancia de la </a:t>
            </a:r>
            <a:r>
              <a:rPr lang="x-none" u="sng" dirty="0"/>
              <a:t>Declaración de las Naciones Unidas sobre los derechos de los pueblos indígenas </a:t>
            </a:r>
            <a:r>
              <a:rPr lang="x-none" dirty="0"/>
              <a:t>en el contexto de la aplicación de estrategias de desarrollo sostenible en los planos mundial, regional, nacional y subnacional</a:t>
            </a:r>
          </a:p>
        </p:txBody>
      </p:sp>
    </p:spTree>
    <p:extLst>
      <p:ext uri="{BB962C8B-B14F-4D97-AF65-F5344CB8AC3E}">
        <p14:creationId xmlns:p14="http://schemas.microsoft.com/office/powerpoint/2010/main" val="10195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C289B5-952C-414E-9FD5-9C206B35B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247" y="352247"/>
            <a:ext cx="7214584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Agenda de Desarrollo </a:t>
            </a:r>
            <a:r>
              <a:rPr lang="x-none" b="1" dirty="0" smtClean="0">
                <a:solidFill>
                  <a:srgbClr val="318B6F"/>
                </a:solidFill>
              </a:rPr>
              <a:t>2030</a:t>
            </a:r>
            <a:endParaRPr lang="x-none" b="1" dirty="0">
              <a:solidFill>
                <a:srgbClr val="318B6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1BD2F96-C624-4293-924D-FF646145F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246" y="1825625"/>
            <a:ext cx="7691103" cy="4351338"/>
          </a:xfrm>
        </p:spPr>
        <p:txBody>
          <a:bodyPr/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r>
              <a:rPr lang="x-none" dirty="0"/>
              <a:t>“Hacer realidad los </a:t>
            </a:r>
            <a:r>
              <a:rPr lang="x-none" u="sng" dirty="0"/>
              <a:t>derechos humanos de todas las personas </a:t>
            </a:r>
            <a:r>
              <a:rPr lang="x-none" dirty="0"/>
              <a:t>y alcanzar la igualdad entre los géneros y el empoderamiento de todas las mujeres y niñas. Los Objetivos y las metas son de carácter integrado e indivisible y conjugan las tres dimensiones del desarrollo sostenible: económica, social y ambiental”.</a:t>
            </a:r>
          </a:p>
        </p:txBody>
      </p:sp>
    </p:spTree>
    <p:extLst>
      <p:ext uri="{BB962C8B-B14F-4D97-AF65-F5344CB8AC3E}">
        <p14:creationId xmlns:p14="http://schemas.microsoft.com/office/powerpoint/2010/main" val="323446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CB7D08-8A55-4757-9D2B-BE32DC3F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317" y="365126"/>
            <a:ext cx="7886700" cy="1325563"/>
          </a:xfrm>
        </p:spPr>
        <p:txBody>
          <a:bodyPr>
            <a:normAutofit/>
          </a:bodyPr>
          <a:lstStyle/>
          <a:p>
            <a:r>
              <a:rPr lang="x-none" sz="4800" b="1" dirty="0">
                <a:solidFill>
                  <a:srgbClr val="318B6F"/>
                </a:solidFill>
              </a:rPr>
              <a:t>ODS y DDHH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14F47B7-2280-46FF-864C-CD4C284AF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317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/>
              <a:t>Debe recordarse que:</a:t>
            </a:r>
          </a:p>
          <a:p>
            <a:pPr marL="0" indent="0">
              <a:buNone/>
            </a:pPr>
            <a:endParaRPr lang="x-none" dirty="0"/>
          </a:p>
          <a:p>
            <a:r>
              <a:rPr lang="x-none" dirty="0"/>
              <a:t>ODS son acuerdos de política, </a:t>
            </a:r>
            <a:r>
              <a:rPr lang="x-none" dirty="0" smtClean="0"/>
              <a:t>de </a:t>
            </a:r>
            <a:r>
              <a:rPr lang="x-none" dirty="0"/>
              <a:t>índole voluntaria. </a:t>
            </a:r>
          </a:p>
          <a:p>
            <a:r>
              <a:rPr lang="x-none" dirty="0"/>
              <a:t>Los DDHH son  estándares internacionales que tienen su correlato en las legislaciones nacionales, son obligatorios y sujetos a control de cumplimiento dentro y fuera de los Estados.</a:t>
            </a:r>
          </a:p>
          <a:p>
            <a:pPr marL="0" indent="0">
              <a:buNone/>
            </a:pPr>
            <a:r>
              <a:rPr lang="x-none" dirty="0"/>
              <a:t>Por tanto: </a:t>
            </a:r>
          </a:p>
          <a:p>
            <a:pPr marL="0" indent="0">
              <a:buNone/>
            </a:pPr>
            <a:r>
              <a:rPr lang="x-none" b="1" u="sng" dirty="0">
                <a:solidFill>
                  <a:srgbClr val="318B6F"/>
                </a:solidFill>
              </a:rPr>
              <a:t>L</a:t>
            </a:r>
            <a:r>
              <a:rPr lang="x-none" b="1" u="sng" dirty="0" smtClean="0">
                <a:solidFill>
                  <a:srgbClr val="318B6F"/>
                </a:solidFill>
              </a:rPr>
              <a:t>os </a:t>
            </a:r>
            <a:r>
              <a:rPr lang="x-none" b="1" u="sng" dirty="0">
                <a:solidFill>
                  <a:srgbClr val="318B6F"/>
                </a:solidFill>
              </a:rPr>
              <a:t>ODS deben ser herramientas para el cumplimiento de los DDHH</a:t>
            </a:r>
          </a:p>
        </p:txBody>
      </p:sp>
    </p:spTree>
    <p:extLst>
      <p:ext uri="{BB962C8B-B14F-4D97-AF65-F5344CB8AC3E}">
        <p14:creationId xmlns:p14="http://schemas.microsoft.com/office/powerpoint/2010/main" val="213639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048D7D8-9659-4D51-998F-0EF54F4C6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90" y="365126"/>
            <a:ext cx="7716860" cy="1325563"/>
          </a:xfrm>
        </p:spPr>
        <p:txBody>
          <a:bodyPr>
            <a:normAutofit/>
          </a:bodyPr>
          <a:lstStyle/>
          <a:p>
            <a:r>
              <a:rPr lang="x-none" sz="4000" b="1" dirty="0">
                <a:solidFill>
                  <a:srgbClr val="318B6F"/>
                </a:solidFill>
              </a:rPr>
              <a:t>ODS y Derechos Pueblos Indígenas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4D52444-5322-4B81-8186-74C7953A4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016" y="1877141"/>
            <a:ext cx="77168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/>
              <a:t>Derechos Pueblos Indígenas – Hitos básicos: </a:t>
            </a:r>
          </a:p>
          <a:p>
            <a:pPr marL="0" indent="0">
              <a:buNone/>
            </a:pPr>
            <a:r>
              <a:rPr lang="x-none" dirty="0"/>
              <a:t>OIT - Convenio sobre Pueblos Indígenas y Tribales, 1989 (Núm. 169) </a:t>
            </a:r>
          </a:p>
          <a:p>
            <a:pPr marL="0" indent="0">
              <a:buNone/>
            </a:pPr>
            <a:r>
              <a:rPr lang="x-none" dirty="0"/>
              <a:t>ONU - Declaración de las Naciones Unidas sobre los Derechos de los Pueblos Indígenas (2007) </a:t>
            </a:r>
          </a:p>
          <a:p>
            <a:pPr marL="0" indent="0">
              <a:buNone/>
            </a:pPr>
            <a:r>
              <a:rPr lang="x-none" dirty="0"/>
              <a:t>OEA - Declaración Americana sobre Derechos de los Pueblos Indígenas (2016) dentro del </a:t>
            </a:r>
            <a:r>
              <a:rPr lang="x-none" dirty="0" smtClean="0"/>
              <a:t>Sistema </a:t>
            </a:r>
            <a:r>
              <a:rPr lang="x-none" dirty="0"/>
              <a:t>I</a:t>
            </a:r>
            <a:r>
              <a:rPr lang="x-none" dirty="0" smtClean="0"/>
              <a:t>nteramericano</a:t>
            </a:r>
            <a:r>
              <a:rPr lang="x-none" dirty="0"/>
              <a:t>. </a:t>
            </a:r>
          </a:p>
          <a:p>
            <a:pPr marL="0" indent="0">
              <a:buNone/>
            </a:pPr>
            <a:r>
              <a:rPr lang="x-none" dirty="0"/>
              <a:t>Reformas Constitucionales en casi todos los países de AL</a:t>
            </a:r>
          </a:p>
          <a:p>
            <a:pPr marL="0" indent="0">
              <a:buNone/>
            </a:pPr>
            <a:r>
              <a:rPr lang="x-none" dirty="0"/>
              <a:t>Cambios interpretativos de jueces y organismos internacionales a favor del reconocimiento de derechos</a:t>
            </a:r>
          </a:p>
        </p:txBody>
      </p:sp>
    </p:spTree>
    <p:extLst>
      <p:ext uri="{BB962C8B-B14F-4D97-AF65-F5344CB8AC3E}">
        <p14:creationId xmlns:p14="http://schemas.microsoft.com/office/powerpoint/2010/main" val="8022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5443AD-DAD3-4C73-83E3-3CE293412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40" y="712855"/>
            <a:ext cx="7886700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ODS y Derechos Pueblos Indígenas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BE128A4-A5FA-4C6E-A65B-B8E19C1B1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040" y="1851383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r>
              <a:rPr lang="x-none" dirty="0"/>
              <a:t>Por tanto: </a:t>
            </a:r>
          </a:p>
          <a:p>
            <a:pPr marL="0" indent="0">
              <a:buNone/>
            </a:pPr>
            <a:r>
              <a:rPr lang="x-none" dirty="0"/>
              <a:t>No es suficiente presentar planes para determinados ODS, sino que deben acompañarse con una precisa explicación del impacto favorable para alcanzar los derechos humanos a cuya realización los Estados se han comprometido. </a:t>
            </a:r>
          </a:p>
          <a:p>
            <a:pPr marL="0" indent="0">
              <a:buNone/>
            </a:pPr>
            <a:r>
              <a:rPr lang="x-none" dirty="0"/>
              <a:t>Además, esas valoraciones deben hacerse con la participación de los sectores sociales concernidos en seguimiento de los criterios básicos del enfoque de derechos humanos. </a:t>
            </a:r>
          </a:p>
          <a:p>
            <a:pPr marL="0" indent="0">
              <a:buNone/>
            </a:pPr>
            <a:r>
              <a:rPr lang="x-none" dirty="0"/>
              <a:t>Esto aplica especialmente para los Pueblos Indígenas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0718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0A5A3E-C6CF-4D32-9060-06E48AEA3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964" y="500062"/>
            <a:ext cx="7992549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ODS y Derechos Pueblos Indígenas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0F8DE1F-AC46-42F0-B8D0-AD137C2D4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964" y="1825625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x-none" dirty="0">
                <a:solidFill>
                  <a:schemeClr val="accent2">
                    <a:lumMod val="75000"/>
                  </a:schemeClr>
                </a:solidFill>
              </a:rPr>
              <a:t>Ejes centrales del reconocimiento internacional de DPI</a:t>
            </a:r>
            <a:r>
              <a:rPr lang="x-none" dirty="0"/>
              <a:t>:</a:t>
            </a:r>
          </a:p>
          <a:p>
            <a:r>
              <a:rPr lang="x-none" dirty="0"/>
              <a:t>Los indígenas son </a:t>
            </a:r>
            <a:r>
              <a:rPr lang="x-none" b="1" dirty="0"/>
              <a:t>pueblos</a:t>
            </a:r>
            <a:r>
              <a:rPr lang="x-none" dirty="0"/>
              <a:t>, es decir, colectividades históricas con vocación de permanencia y con características sociales y culturales que les </a:t>
            </a:r>
            <a:r>
              <a:rPr lang="x-none" dirty="0" smtClean="0"/>
              <a:t>diferencian </a:t>
            </a:r>
            <a:r>
              <a:rPr lang="x-none" dirty="0"/>
              <a:t>de otros. </a:t>
            </a:r>
          </a:p>
          <a:p>
            <a:r>
              <a:rPr lang="x-none" dirty="0"/>
              <a:t>Los indígenas tienen, sin discriminación, todos los derechos humanos reconocidos en el derecho internacional, pero a su vez, </a:t>
            </a:r>
            <a:r>
              <a:rPr lang="x-none" b="1" dirty="0"/>
              <a:t>los pueblos indígenas poseen derechos colectivos</a:t>
            </a:r>
            <a:r>
              <a:rPr lang="x-none" dirty="0"/>
              <a:t> que son indispensables para su existencia, bienestar y desarrollo integral como pueblos.</a:t>
            </a:r>
          </a:p>
          <a:p>
            <a:r>
              <a:rPr lang="x-none" dirty="0"/>
              <a:t>Los pueblos indígenas tienen derecho a </a:t>
            </a:r>
            <a:r>
              <a:rPr lang="x-none" b="1" dirty="0"/>
              <a:t>la autodeterminación</a:t>
            </a:r>
            <a:r>
              <a:rPr lang="x-none" dirty="0"/>
              <a:t>, es decir, a asumir decisiones autónomas sobre los principales temas sociales de su incumbencia, incluyendo formas organizativas y de desarrollo económico.</a:t>
            </a:r>
          </a:p>
          <a:p>
            <a:r>
              <a:rPr lang="x-none" dirty="0"/>
              <a:t>Los pueblos indígenas han sido </a:t>
            </a:r>
            <a:r>
              <a:rPr lang="x-none" b="1" dirty="0"/>
              <a:t>discriminados y sufrido injusticias históricas </a:t>
            </a:r>
            <a:r>
              <a:rPr lang="x-none" dirty="0"/>
              <a:t>como resultado, entre otras cosas, de la colonización y despojo de sus tierras, territorios y recursos, </a:t>
            </a:r>
          </a:p>
        </p:txBody>
      </p:sp>
    </p:spTree>
    <p:extLst>
      <p:ext uri="{BB962C8B-B14F-4D97-AF65-F5344CB8AC3E}">
        <p14:creationId xmlns:p14="http://schemas.microsoft.com/office/powerpoint/2010/main" val="9710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98090C4-591E-4527-B9CF-FFFEFC07B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18" y="455278"/>
            <a:ext cx="7982085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ODS y Derechos Pueblos Indígenas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812366C-ADC0-4200-A96E-D6DAFFEA8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349" y="1902898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>
                <a:solidFill>
                  <a:schemeClr val="accent2">
                    <a:lumMod val="75000"/>
                  </a:schemeClr>
                </a:solidFill>
              </a:rPr>
              <a:t>Los ODS no reconocen explícitamente estos ejes fundamentales.</a:t>
            </a:r>
          </a:p>
          <a:p>
            <a:r>
              <a:rPr lang="x-none" dirty="0"/>
              <a:t>Solo recoge los derechos individuales de los indígenas como seres humanos</a:t>
            </a:r>
          </a:p>
          <a:p>
            <a:r>
              <a:rPr lang="x-none" dirty="0"/>
              <a:t>Incluso son muy pocos las menciones a los indígenas y los afrodescendientes.</a:t>
            </a:r>
          </a:p>
          <a:p>
            <a:r>
              <a:rPr lang="x-none" dirty="0"/>
              <a:t>Tampoco se menciona la visión propia del desarrollo que muchos pueblos elaboran (</a:t>
            </a:r>
            <a:r>
              <a:rPr lang="x-none" dirty="0" err="1"/>
              <a:t>ej</a:t>
            </a:r>
            <a:r>
              <a:rPr lang="x-none" dirty="0"/>
              <a:t>: Buen Vivir)</a:t>
            </a:r>
          </a:p>
          <a:p>
            <a:pPr marL="0" indent="0">
              <a:buNone/>
            </a:pPr>
            <a:r>
              <a:rPr lang="x-none" b="1" dirty="0"/>
              <a:t>Aplicar ODS sin perspectiva étnica es violatorio de los DDHH</a:t>
            </a:r>
          </a:p>
          <a:p>
            <a:pPr marL="0" indent="0">
              <a:buNone/>
            </a:pPr>
            <a:r>
              <a:rPr lang="x-none" dirty="0"/>
              <a:t>(</a:t>
            </a:r>
            <a:r>
              <a:rPr lang="x-none" dirty="0" err="1"/>
              <a:t>ej</a:t>
            </a:r>
            <a:r>
              <a:rPr lang="x-none" dirty="0"/>
              <a:t>: educación bilingüe, medicina tradicional, participación, </a:t>
            </a:r>
            <a:r>
              <a:rPr lang="x-none" dirty="0" err="1"/>
              <a:t>etc</a:t>
            </a:r>
            <a:r>
              <a:rPr lang="x-non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935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6A43198-983C-45CB-81B0-B3CC5103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97" y="262095"/>
            <a:ext cx="6802460" cy="1460499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Implementación de los ODS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A46C749-16F8-4459-ACA7-2BA691352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96" y="1825625"/>
            <a:ext cx="7732153" cy="4351338"/>
          </a:xfrm>
        </p:spPr>
        <p:txBody>
          <a:bodyPr/>
          <a:lstStyle/>
          <a:p>
            <a:pPr marL="0" indent="0">
              <a:buNone/>
            </a:pPr>
            <a:r>
              <a:rPr lang="x-none" sz="4400" dirty="0">
                <a:solidFill>
                  <a:schemeClr val="accent2">
                    <a:lumMod val="75000"/>
                  </a:schemeClr>
                </a:solidFill>
              </a:rPr>
              <a:t>Financiamiento</a:t>
            </a:r>
          </a:p>
          <a:p>
            <a:pPr marL="0" indent="0">
              <a:buNone/>
            </a:pPr>
            <a:endParaRPr lang="x-none" dirty="0"/>
          </a:p>
          <a:p>
            <a:r>
              <a:rPr lang="x-none" dirty="0"/>
              <a:t>Compromiso de cooperación para los países </a:t>
            </a:r>
            <a:r>
              <a:rPr lang="x-none" dirty="0" smtClean="0"/>
              <a:t>más pobres.</a:t>
            </a:r>
            <a:endParaRPr lang="x-none" dirty="0"/>
          </a:p>
          <a:p>
            <a:r>
              <a:rPr lang="x-none" dirty="0"/>
              <a:t>Deben haber cambios profundos en materia </a:t>
            </a:r>
            <a:r>
              <a:rPr lang="x-none" dirty="0" smtClean="0"/>
              <a:t>fiscal. </a:t>
            </a:r>
            <a:endParaRPr lang="x-none" dirty="0"/>
          </a:p>
          <a:p>
            <a:r>
              <a:rPr lang="x-none" dirty="0"/>
              <a:t>Incluir en toda su dimensión los mecanismos indígenas de solidaridad y generación de </a:t>
            </a:r>
            <a:r>
              <a:rPr lang="x-none" dirty="0" smtClean="0"/>
              <a:t>recursos.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793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C42FBBF-E034-42A6-845A-C99D4CF8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22" y="326489"/>
            <a:ext cx="7536556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Implementación de los ODS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02E7AC6-A83C-4ED7-A1B2-E0FD9C8F8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22" y="1825625"/>
            <a:ext cx="77116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r>
              <a:rPr lang="x-none" dirty="0"/>
              <a:t>Los pueblos indígenas no son solo beneficiarios sino </a:t>
            </a:r>
            <a:r>
              <a:rPr lang="x-none" dirty="0" err="1"/>
              <a:t>co</a:t>
            </a:r>
            <a:r>
              <a:rPr lang="x-none" dirty="0"/>
              <a:t>-hacedores de las políticas públicas</a:t>
            </a:r>
          </a:p>
          <a:p>
            <a:pPr marL="0" indent="0">
              <a:buNone/>
            </a:pPr>
            <a:r>
              <a:rPr lang="x-none" dirty="0"/>
              <a:t>Los ODS dejan a los Estados la construcción de los mecanismos de implementación y la concreción de los ODS</a:t>
            </a: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r>
              <a:rPr lang="x-none" dirty="0"/>
              <a:t>Los pueblos indígenas deben ser parte de todo el proceso (Derecho de participación y consulta consagrado en las Declaraciones y Convenio 169)</a:t>
            </a:r>
          </a:p>
        </p:txBody>
      </p:sp>
    </p:spTree>
    <p:extLst>
      <p:ext uri="{BB962C8B-B14F-4D97-AF65-F5344CB8AC3E}">
        <p14:creationId xmlns:p14="http://schemas.microsoft.com/office/powerpoint/2010/main" val="404061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B62F148-72E9-4C2E-81E5-0878C5163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957006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Implementación de los ODS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6E0249F-A5FC-4B02-BFDD-240192FFB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833" y="187714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/>
              <a:t>Para los Pueblos Indígenas, las prioridades de desarrollo tienen aspectos diferenciales con otros sectores (Alta – Noruega)</a:t>
            </a:r>
          </a:p>
          <a:p>
            <a:pPr marL="0" indent="0">
              <a:buNone/>
            </a:pPr>
            <a:r>
              <a:rPr lang="x-none" dirty="0"/>
              <a:t>D</a:t>
            </a:r>
            <a:r>
              <a:rPr lang="x-none" dirty="0" smtClean="0"/>
              <a:t>erecho </a:t>
            </a:r>
            <a:r>
              <a:rPr lang="x-none" dirty="0"/>
              <a:t>a las tierras, los territorios, los recursos </a:t>
            </a:r>
          </a:p>
          <a:p>
            <a:pPr marL="0" indent="0">
              <a:buNone/>
            </a:pPr>
            <a:r>
              <a:rPr lang="x-none" dirty="0"/>
              <a:t>E</a:t>
            </a:r>
            <a:r>
              <a:rPr lang="x-none" dirty="0" smtClean="0"/>
              <a:t>l </a:t>
            </a:r>
            <a:r>
              <a:rPr lang="x-none" dirty="0"/>
              <a:t>derecho participación y Consentimiento Libre, Previo e </a:t>
            </a:r>
            <a:r>
              <a:rPr lang="x-none" dirty="0" smtClean="0"/>
              <a:t>Informado.</a:t>
            </a:r>
            <a:endParaRPr lang="x-none" dirty="0"/>
          </a:p>
          <a:p>
            <a:pPr marL="0" indent="0">
              <a:buNone/>
            </a:pPr>
            <a:r>
              <a:rPr lang="x-none" dirty="0"/>
              <a:t>L</a:t>
            </a:r>
            <a:r>
              <a:rPr lang="x-none" dirty="0" smtClean="0"/>
              <a:t>os </a:t>
            </a:r>
            <a:r>
              <a:rPr lang="x-none" dirty="0"/>
              <a:t>sistemas de </a:t>
            </a:r>
            <a:r>
              <a:rPr lang="x-none" dirty="0" smtClean="0"/>
              <a:t>creencias. </a:t>
            </a:r>
            <a:endParaRPr lang="x-none" dirty="0"/>
          </a:p>
          <a:p>
            <a:pPr marL="0" indent="0">
              <a:buNone/>
            </a:pPr>
            <a:r>
              <a:rPr lang="x-none" dirty="0"/>
              <a:t>L</a:t>
            </a:r>
            <a:r>
              <a:rPr lang="x-none" dirty="0" smtClean="0"/>
              <a:t>os valores. </a:t>
            </a:r>
            <a:endParaRPr lang="x-none" dirty="0"/>
          </a:p>
          <a:p>
            <a:pPr marL="0" indent="0">
              <a:buNone/>
            </a:pPr>
            <a:r>
              <a:rPr lang="x-none" dirty="0"/>
              <a:t>L</a:t>
            </a:r>
            <a:r>
              <a:rPr lang="x-none" dirty="0" smtClean="0"/>
              <a:t>os idiomas</a:t>
            </a:r>
            <a:r>
              <a:rPr lang="x-none" dirty="0"/>
              <a:t>.</a:t>
            </a:r>
          </a:p>
          <a:p>
            <a:pPr marL="0" indent="0">
              <a:buNone/>
            </a:pPr>
            <a:r>
              <a:rPr lang="x-none" dirty="0"/>
              <a:t>L</a:t>
            </a:r>
            <a:r>
              <a:rPr lang="x-none" dirty="0" smtClean="0"/>
              <a:t>as </a:t>
            </a:r>
            <a:r>
              <a:rPr lang="x-none" dirty="0"/>
              <a:t>culturas y los conocimientos tradicionales, etc.</a:t>
            </a:r>
          </a:p>
        </p:txBody>
      </p:sp>
    </p:spTree>
    <p:extLst>
      <p:ext uri="{BB962C8B-B14F-4D97-AF65-F5344CB8AC3E}">
        <p14:creationId xmlns:p14="http://schemas.microsoft.com/office/powerpoint/2010/main" val="80021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6AF91B-81BA-402B-918A-02ADB491D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802460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Implementación de los ODS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9B290F0-76E0-4E70-B95B-4FDEFF332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955" y="1851382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Debe haber indicadores específicos para  los pueblos indígenas</a:t>
            </a:r>
          </a:p>
          <a:p>
            <a:pPr marL="0" indent="0">
              <a:buNone/>
            </a:pPr>
            <a:r>
              <a:rPr lang="x-none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Entre otros aspectos: </a:t>
            </a:r>
          </a:p>
          <a:p>
            <a:r>
              <a:rPr lang="x-none" dirty="0"/>
              <a:t>Énfasis en los derechos </a:t>
            </a:r>
            <a:r>
              <a:rPr lang="x-none" dirty="0" smtClean="0"/>
              <a:t>colectivos.</a:t>
            </a:r>
            <a:endParaRPr lang="x-none" dirty="0"/>
          </a:p>
          <a:p>
            <a:r>
              <a:rPr lang="x-none" dirty="0"/>
              <a:t>Visibilizar  situación de los niños y niñas, jóvenes, mujeres, personas mayores y personas con discapacidad </a:t>
            </a:r>
            <a:r>
              <a:rPr lang="x-none" dirty="0" smtClean="0"/>
              <a:t>indígenas.</a:t>
            </a:r>
            <a:endParaRPr lang="x-none" dirty="0"/>
          </a:p>
          <a:p>
            <a:r>
              <a:rPr lang="x-none" dirty="0"/>
              <a:t>Indicador complementario de pobreza que incluya dimensiones acordes con las cosmovisiones indígenas. </a:t>
            </a:r>
          </a:p>
          <a:p>
            <a:r>
              <a:rPr lang="x-none" dirty="0"/>
              <a:t>Indicador sobre instrumentos de planificación nacional para integrar a los pueblos indígenas en los planes de </a:t>
            </a:r>
            <a:r>
              <a:rPr lang="x-none" dirty="0" smtClean="0"/>
              <a:t>desarrollo</a:t>
            </a:r>
            <a:r>
              <a:rPr lang="x-non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755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ABA0B6-F8FC-4CDA-B936-AB9F94D1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833" y="481036"/>
            <a:ext cx="7886700" cy="1325563"/>
          </a:xfrm>
        </p:spPr>
        <p:txBody>
          <a:bodyPr/>
          <a:lstStyle/>
          <a:p>
            <a:r>
              <a:rPr lang="x-none" b="1" dirty="0">
                <a:solidFill>
                  <a:srgbClr val="318B6F"/>
                </a:solidFill>
              </a:rPr>
              <a:t>Requisitos previos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840094A-320B-4252-A5AA-2D1AEDF50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290" y="1683958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x-none" dirty="0" smtClean="0"/>
              <a:t>Para </a:t>
            </a:r>
            <a:r>
              <a:rPr lang="x-none" dirty="0"/>
              <a:t>avanzar en los ODS, antes debe asegurarse:</a:t>
            </a:r>
          </a:p>
          <a:p>
            <a:pPr marL="0" indent="0">
              <a:buNone/>
            </a:pPr>
            <a:endParaRPr lang="x-none" dirty="0"/>
          </a:p>
          <a:p>
            <a:r>
              <a:rPr lang="x-none" dirty="0"/>
              <a:t>Reconocimiento efectivo de los derechos territoriales de los pueblos </a:t>
            </a:r>
            <a:r>
              <a:rPr lang="x-none" dirty="0" smtClean="0"/>
              <a:t>indígenas.</a:t>
            </a:r>
            <a:endParaRPr lang="x-none" dirty="0"/>
          </a:p>
          <a:p>
            <a:r>
              <a:rPr lang="x-none" dirty="0"/>
              <a:t>Establecer mecanismos de participación y derecho a la consulta de los pueblos indígenas.  </a:t>
            </a:r>
          </a:p>
          <a:p>
            <a:r>
              <a:rPr lang="x-none" dirty="0"/>
              <a:t>Combate a la discriminación y el racismo.  </a:t>
            </a:r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5929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8786" y="649199"/>
            <a:ext cx="7820450" cy="994172"/>
          </a:xfrm>
        </p:spPr>
        <p:txBody>
          <a:bodyPr/>
          <a:lstStyle/>
          <a:p>
            <a:r>
              <a:rPr lang="es-AR" b="1" dirty="0">
                <a:solidFill>
                  <a:srgbClr val="318B6F"/>
                </a:solidFill>
              </a:rPr>
              <a:t>Desde/Hacia, logros y desafíos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88913" y="1896182"/>
            <a:ext cx="8627743" cy="4164079"/>
            <a:chOff x="276034" y="1702999"/>
            <a:chExt cx="8627743" cy="4164079"/>
          </a:xfrm>
        </p:grpSpPr>
        <p:sp>
          <p:nvSpPr>
            <p:cNvPr id="38" name="Rectángulo 37"/>
            <p:cNvSpPr/>
            <p:nvPr/>
          </p:nvSpPr>
          <p:spPr>
            <a:xfrm>
              <a:off x="7075236" y="2004242"/>
              <a:ext cx="1828541" cy="38628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b="1" u="sng" dirty="0"/>
                <a:t>EJES</a:t>
              </a:r>
              <a:r>
                <a:rPr lang="es-AR" b="1" dirty="0"/>
                <a:t>:</a:t>
              </a:r>
            </a:p>
            <a:p>
              <a:pPr algn="ctr"/>
              <a:r>
                <a:rPr lang="es-AR" b="1" dirty="0"/>
                <a:t>INCLUSIÓN,</a:t>
              </a:r>
            </a:p>
            <a:p>
              <a:pPr algn="ctr"/>
              <a:r>
                <a:rPr lang="es-AR" b="1" dirty="0"/>
                <a:t>VISIBILIZACIÓN</a:t>
              </a:r>
            </a:p>
            <a:p>
              <a:pPr algn="ctr"/>
              <a:r>
                <a:rPr lang="es-AR" b="1" dirty="0"/>
                <a:t>Y PARTICIPACIÓN EN LA APLICACIÓN DE PLANES DE ACCIÓN NACIONALES A NIVEL MUNDIAL</a:t>
              </a:r>
              <a:endParaRPr lang="es-AR" sz="1500" dirty="0"/>
            </a:p>
            <a:p>
              <a:pPr algn="ctr"/>
              <a:endParaRPr lang="es-AR" sz="1350" dirty="0"/>
            </a:p>
          </p:txBody>
        </p:sp>
        <p:grpSp>
          <p:nvGrpSpPr>
            <p:cNvPr id="5" name="Grupo 4"/>
            <p:cNvGrpSpPr/>
            <p:nvPr/>
          </p:nvGrpSpPr>
          <p:grpSpPr>
            <a:xfrm>
              <a:off x="276034" y="1702999"/>
              <a:ext cx="6721451" cy="4140832"/>
              <a:chOff x="276034" y="1702999"/>
              <a:chExt cx="6721451" cy="4140832"/>
            </a:xfrm>
          </p:grpSpPr>
          <p:sp>
            <p:nvSpPr>
              <p:cNvPr id="14" name="Flecha a la derecha con bandas 13"/>
              <p:cNvSpPr/>
              <p:nvPr/>
            </p:nvSpPr>
            <p:spPr>
              <a:xfrm>
                <a:off x="808786" y="2914840"/>
                <a:ext cx="6188699" cy="1708499"/>
              </a:xfrm>
              <a:prstGeom prst="stripedRightArrow">
                <a:avLst/>
              </a:prstGeom>
              <a:solidFill>
                <a:srgbClr val="318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2400" b="1" dirty="0"/>
                  <a:t>ODM                                            ODS </a:t>
                </a:r>
              </a:p>
              <a:p>
                <a:pPr algn="ctr"/>
                <a:r>
                  <a:rPr lang="es-AR" sz="2400" b="1" dirty="0"/>
                  <a:t>  (2000)                                         (2015</a:t>
                </a:r>
                <a:r>
                  <a:rPr lang="es-AR" sz="2100" b="1" dirty="0"/>
                  <a:t>)</a:t>
                </a:r>
              </a:p>
            </p:txBody>
          </p:sp>
          <p:sp>
            <p:nvSpPr>
              <p:cNvPr id="16" name="Rectángulo 15"/>
              <p:cNvSpPr/>
              <p:nvPr/>
            </p:nvSpPr>
            <p:spPr>
              <a:xfrm>
                <a:off x="672755" y="1702999"/>
                <a:ext cx="1185620" cy="759014"/>
              </a:xfrm>
              <a:prstGeom prst="rect">
                <a:avLst/>
              </a:prstGeom>
              <a:solidFill>
                <a:srgbClr val="318B6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350" b="1" dirty="0"/>
                  <a:t>Convenio 169 </a:t>
                </a:r>
              </a:p>
              <a:p>
                <a:pPr algn="ctr"/>
                <a:r>
                  <a:rPr lang="es-AR" sz="1350" b="1" dirty="0"/>
                  <a:t>(1989)</a:t>
                </a:r>
              </a:p>
            </p:txBody>
          </p:sp>
          <p:sp>
            <p:nvSpPr>
              <p:cNvPr id="17" name="Rectángulo 16"/>
              <p:cNvSpPr/>
              <p:nvPr/>
            </p:nvSpPr>
            <p:spPr>
              <a:xfrm>
                <a:off x="2094082" y="1702999"/>
                <a:ext cx="1232116" cy="759014"/>
              </a:xfrm>
              <a:prstGeom prst="rect">
                <a:avLst/>
              </a:prstGeom>
              <a:solidFill>
                <a:srgbClr val="318B6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350" b="1" dirty="0"/>
                  <a:t>DNUDPI </a:t>
                </a:r>
              </a:p>
              <a:p>
                <a:pPr algn="ctr"/>
                <a:r>
                  <a:rPr lang="es-AR" sz="1350" b="1" dirty="0"/>
                  <a:t>(2007)</a:t>
                </a:r>
              </a:p>
            </p:txBody>
          </p:sp>
          <p:sp>
            <p:nvSpPr>
              <p:cNvPr id="18" name="Rectángulo 17"/>
              <p:cNvSpPr/>
              <p:nvPr/>
            </p:nvSpPr>
            <p:spPr>
              <a:xfrm>
                <a:off x="3561905" y="1702999"/>
                <a:ext cx="1232116" cy="759014"/>
              </a:xfrm>
              <a:prstGeom prst="rect">
                <a:avLst/>
              </a:prstGeom>
              <a:solidFill>
                <a:srgbClr val="318B6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350" b="1" dirty="0"/>
                  <a:t>CMPI</a:t>
                </a:r>
              </a:p>
              <a:p>
                <a:pPr algn="ctr"/>
                <a:r>
                  <a:rPr lang="es-AR" sz="1350" b="1" dirty="0"/>
                  <a:t>(2014)</a:t>
                </a:r>
              </a:p>
            </p:txBody>
          </p:sp>
          <p:sp>
            <p:nvSpPr>
              <p:cNvPr id="19" name="Rectángulo 18"/>
              <p:cNvSpPr/>
              <p:nvPr/>
            </p:nvSpPr>
            <p:spPr>
              <a:xfrm>
                <a:off x="4991355" y="1727812"/>
                <a:ext cx="1232116" cy="734201"/>
              </a:xfrm>
              <a:prstGeom prst="rect">
                <a:avLst/>
              </a:prstGeom>
              <a:solidFill>
                <a:srgbClr val="318B6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350" b="1" dirty="0"/>
                  <a:t>Consenso/Guía</a:t>
                </a:r>
              </a:p>
              <a:p>
                <a:pPr algn="ctr"/>
                <a:r>
                  <a:rPr lang="es-AR" sz="1350" b="1" dirty="0"/>
                  <a:t>(2013/15)</a:t>
                </a:r>
              </a:p>
            </p:txBody>
          </p:sp>
          <p:cxnSp>
            <p:nvCxnSpPr>
              <p:cNvPr id="24" name="Conector recto de flecha 23"/>
              <p:cNvCxnSpPr/>
              <p:nvPr/>
            </p:nvCxnSpPr>
            <p:spPr>
              <a:xfrm>
                <a:off x="1048304" y="2613597"/>
                <a:ext cx="341252" cy="291608"/>
              </a:xfrm>
              <a:prstGeom prst="straightConnector1">
                <a:avLst/>
              </a:prstGeom>
              <a:ln w="508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de flecha 24"/>
              <p:cNvCxnSpPr/>
              <p:nvPr/>
            </p:nvCxnSpPr>
            <p:spPr>
              <a:xfrm flipH="1">
                <a:off x="2683418" y="2542622"/>
                <a:ext cx="2993" cy="291608"/>
              </a:xfrm>
              <a:prstGeom prst="straightConnector1">
                <a:avLst/>
              </a:prstGeom>
              <a:ln w="508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de flecha 25"/>
              <p:cNvCxnSpPr/>
              <p:nvPr/>
            </p:nvCxnSpPr>
            <p:spPr>
              <a:xfrm flipH="1">
                <a:off x="4005330" y="2588397"/>
                <a:ext cx="271151" cy="219197"/>
              </a:xfrm>
              <a:prstGeom prst="straightConnector1">
                <a:avLst/>
              </a:prstGeom>
              <a:ln w="508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de flecha 28"/>
              <p:cNvCxnSpPr/>
              <p:nvPr/>
            </p:nvCxnSpPr>
            <p:spPr>
              <a:xfrm flipH="1">
                <a:off x="5379650" y="2628841"/>
                <a:ext cx="296208" cy="238286"/>
              </a:xfrm>
              <a:prstGeom prst="straightConnector1">
                <a:avLst/>
              </a:prstGeom>
              <a:ln w="508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ángulo 36"/>
              <p:cNvSpPr/>
              <p:nvPr/>
            </p:nvSpPr>
            <p:spPr>
              <a:xfrm>
                <a:off x="1083327" y="4402642"/>
                <a:ext cx="2309252" cy="14411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350" b="1" u="sng" dirty="0"/>
                  <a:t>LOGROS</a:t>
                </a:r>
                <a:r>
                  <a:rPr lang="es-AR" sz="1350" dirty="0"/>
                  <a:t>:</a:t>
                </a:r>
              </a:p>
              <a:p>
                <a:pPr algn="ctr"/>
                <a:r>
                  <a:rPr lang="es-AR" sz="1500" dirty="0"/>
                  <a:t>Definición de estándar de derechos, mayor institucionalidad, mejoramiento condiciones de vida (salud y educación)</a:t>
                </a:r>
                <a:endParaRPr lang="es-AR" sz="1350" dirty="0"/>
              </a:p>
            </p:txBody>
          </p:sp>
          <p:sp>
            <p:nvSpPr>
              <p:cNvPr id="39" name="Rectángulo 38"/>
              <p:cNvSpPr/>
              <p:nvPr/>
            </p:nvSpPr>
            <p:spPr>
              <a:xfrm>
                <a:off x="3718527" y="4402642"/>
                <a:ext cx="2165214" cy="14411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350" b="1" u="sng" dirty="0"/>
                  <a:t>DESAFÍOS</a:t>
                </a:r>
                <a:r>
                  <a:rPr lang="es-AR" sz="1200" dirty="0"/>
                  <a:t>:</a:t>
                </a:r>
              </a:p>
              <a:p>
                <a:pPr algn="ctr"/>
                <a:r>
                  <a:rPr lang="es-AR" sz="1350" dirty="0"/>
                  <a:t>Reducir desigualdades e inequidad, lograr CLPI, mayor reconocimiento derechos individuales y colectivos</a:t>
                </a:r>
                <a:endParaRPr lang="es-AR" sz="1500" dirty="0"/>
              </a:p>
            </p:txBody>
          </p:sp>
          <p:sp>
            <p:nvSpPr>
              <p:cNvPr id="40" name="Flecha curvada hacia la izquierda 39"/>
              <p:cNvSpPr/>
              <p:nvPr/>
            </p:nvSpPr>
            <p:spPr>
              <a:xfrm rot="21004920" flipH="1">
                <a:off x="276034" y="3674920"/>
                <a:ext cx="704263" cy="1466944"/>
              </a:xfrm>
              <a:prstGeom prst="curved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sz="135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19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5" t="376" r="9366" b="-376"/>
          <a:stretch/>
        </p:blipFill>
        <p:spPr>
          <a:xfrm>
            <a:off x="618186" y="0"/>
            <a:ext cx="8536278" cy="68580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8186" y="3429000"/>
            <a:ext cx="4958366" cy="1564058"/>
          </a:xfrm>
          <a:solidFill>
            <a:srgbClr val="318B6F"/>
          </a:solidFill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endParaRPr lang="es-AR" sz="495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es-AR" sz="4950" b="1" dirty="0">
                <a:solidFill>
                  <a:schemeClr val="bg1"/>
                </a:solidFill>
              </a:rPr>
              <a:t>Gracias!</a:t>
            </a:r>
          </a:p>
        </p:txBody>
      </p:sp>
    </p:spTree>
    <p:extLst>
      <p:ext uri="{BB962C8B-B14F-4D97-AF65-F5344CB8AC3E}">
        <p14:creationId xmlns:p14="http://schemas.microsoft.com/office/powerpoint/2010/main" val="35599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1457</TotalTime>
  <Words>2186</Words>
  <Application>Microsoft Office PowerPoint</Application>
  <PresentationFormat>Presentación en pantalla (4:3)</PresentationFormat>
  <Paragraphs>138</Paragraphs>
  <Slides>17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 3</vt:lpstr>
      <vt:lpstr>Faceta</vt:lpstr>
      <vt:lpstr>BACHILLERATO GENERAL EDZNA    c.ct.21EBH09321              ALUMNO.lucio perez gutierrez MATERIA. taller de medios de comunicación                                TEMA. DERECHOS INDIGENAS DOCENTE.ARALIA KATINA LECONA DIAZ                      GRADO .3 GRADO                           2019 -2020</vt:lpstr>
      <vt:lpstr>Presentación de PowerPoint</vt:lpstr>
      <vt:lpstr>Pueblos indígenas de ALyC  cuántos, dónde y cómo vivimos</vt:lpstr>
      <vt:lpstr>Declaración ONU, El Futuro que queremos 2012</vt:lpstr>
      <vt:lpstr>Agenda de Desarrollo 2030</vt:lpstr>
      <vt:lpstr>ODS y DDHH</vt:lpstr>
      <vt:lpstr>ODS y Derechos Pueblos Indígenas</vt:lpstr>
      <vt:lpstr>ODS y Derechos Pueblos Indígenas</vt:lpstr>
      <vt:lpstr>ODS y Derechos Pueblos Indígenas</vt:lpstr>
      <vt:lpstr>ODS y Derechos Pueblos Indígenas</vt:lpstr>
      <vt:lpstr>Implementación de los ODS</vt:lpstr>
      <vt:lpstr>Implementación de los ODS</vt:lpstr>
      <vt:lpstr>Implementación de los ODS</vt:lpstr>
      <vt:lpstr>Implementación de los ODS</vt:lpstr>
      <vt:lpstr>Requisitos previos</vt:lpstr>
      <vt:lpstr>Desde/Hacia, logros y desafíos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Nino PC</dc:creator>
  <cp:lastModifiedBy>esmeralda</cp:lastModifiedBy>
  <cp:revision>87</cp:revision>
  <dcterms:created xsi:type="dcterms:W3CDTF">2017-06-09T05:29:36Z</dcterms:created>
  <dcterms:modified xsi:type="dcterms:W3CDTF">2019-04-09T18:37:17Z</dcterms:modified>
</cp:coreProperties>
</file>